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306" r:id="rId2"/>
    <p:sldId id="256" r:id="rId3"/>
    <p:sldId id="257" r:id="rId4"/>
    <p:sldId id="318" r:id="rId5"/>
    <p:sldId id="319" r:id="rId6"/>
    <p:sldId id="310" r:id="rId7"/>
    <p:sldId id="324" r:id="rId8"/>
    <p:sldId id="326" r:id="rId9"/>
    <p:sldId id="325" r:id="rId10"/>
    <p:sldId id="258" r:id="rId11"/>
    <p:sldId id="311" r:id="rId12"/>
    <p:sldId id="312" r:id="rId13"/>
    <p:sldId id="320" r:id="rId14"/>
    <p:sldId id="321" r:id="rId15"/>
    <p:sldId id="322" r:id="rId16"/>
    <p:sldId id="309" r:id="rId17"/>
    <p:sldId id="262" r:id="rId18"/>
    <p:sldId id="313" r:id="rId19"/>
    <p:sldId id="315" r:id="rId20"/>
    <p:sldId id="327" r:id="rId21"/>
    <p:sldId id="261" r:id="rId22"/>
    <p:sldId id="314" r:id="rId23"/>
    <p:sldId id="263" r:id="rId24"/>
    <p:sldId id="265" r:id="rId25"/>
    <p:sldId id="316" r:id="rId26"/>
    <p:sldId id="317" r:id="rId27"/>
    <p:sldId id="266" r:id="rId28"/>
    <p:sldId id="267" r:id="rId29"/>
    <p:sldId id="268" r:id="rId30"/>
    <p:sldId id="269" r:id="rId31"/>
    <p:sldId id="270" r:id="rId32"/>
    <p:sldId id="271" r:id="rId33"/>
    <p:sldId id="273" r:id="rId34"/>
    <p:sldId id="328" r:id="rId35"/>
    <p:sldId id="329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72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bspu.ru/unit/71/news/18746" TargetMode="External"/><Relationship Id="rId2" Type="http://schemas.openxmlformats.org/officeDocument/2006/relationships/hyperlink" Target="http://kushmkuroo.my1.ru/news/2021-03-05-784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kushmkuroo.my1.ru/news/2023-03-29-893" TargetMode="External"/><Relationship Id="rId4" Type="http://schemas.openxmlformats.org/officeDocument/2006/relationships/hyperlink" Target="https://t.me/Academy_geografiya/2041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vk.com/wall-171328289_5046" TargetMode="External"/><Relationship Id="rId3" Type="http://schemas.openxmlformats.org/officeDocument/2006/relationships/hyperlink" Target="https://vk.com/wall690573679_128" TargetMode="External"/><Relationship Id="rId7" Type="http://schemas.openxmlformats.org/officeDocument/2006/relationships/hyperlink" Target="https://vk.com/club171328289" TargetMode="External"/><Relationship Id="rId2" Type="http://schemas.openxmlformats.org/officeDocument/2006/relationships/hyperlink" Target="https://vk.com/wall-171328289_4315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vk.com/id690573679?w=wall690573679_344/all" TargetMode="External"/><Relationship Id="rId5" Type="http://schemas.openxmlformats.org/officeDocument/2006/relationships/hyperlink" Target="https://vk.com/wall-186834706_3147" TargetMode="External"/><Relationship Id="rId4" Type="http://schemas.openxmlformats.org/officeDocument/2006/relationships/hyperlink" Target="https://vk.com/wall690573679_149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s://urok.1c.ru/library/" TargetMode="External"/><Relationship Id="rId3" Type="http://schemas.openxmlformats.org/officeDocument/2006/relationships/hyperlink" Target="https://proshkolu.ru/user/Cfksnjdf/" TargetMode="External"/><Relationship Id="rId7" Type="http://schemas.openxmlformats.org/officeDocument/2006/relationships/hyperlink" Target="https://vk.com/id690573679" TargetMode="External"/><Relationship Id="rId2" Type="http://schemas.openxmlformats.org/officeDocument/2006/relationships/hyperlink" Target="https://infourok.ru/user/salytova-irina-leonidovna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yaklass.ru/" TargetMode="External"/><Relationship Id="rId5" Type="http://schemas.openxmlformats.org/officeDocument/2006/relationships/hyperlink" Target="https://infourok.ru/" TargetMode="External"/><Relationship Id="rId4" Type="http://schemas.openxmlformats.org/officeDocument/2006/relationships/hyperlink" Target="https://solncesvet.ru/editors/?utm_source=yandex&amp;utm_medium=cpc&amp;utm_campaign=91254225&amp;utm_content=14675836877&amp;utm_term=---autotargeting&amp;position=1&amp;position_type=premium&amp;yclid=13533874273647067135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aklass.ru/SchoolClass/TestWorks?schoolGuid=0be1acd9-e859-4992-846a-1a32a7da0e93&amp;classIdEnc=7_QQ%3D%3D" TargetMode="External"/><Relationship Id="rId3" Type="http://schemas.openxmlformats.org/officeDocument/2006/relationships/hyperlink" Target="https://geo-ege.sdamgia.ru/prob_catalog" TargetMode="External"/><Relationship Id="rId7" Type="http://schemas.openxmlformats.org/officeDocument/2006/relationships/hyperlink" Target="https://urok.1c.ru/library/geography/geografiya_6_10_kl_interaktivnye_zadaniya_na_kartakh/rossiya/relef_i_tektonika/trenazhernye_zadaniya_s_podskazkami/" TargetMode="External"/><Relationship Id="rId2" Type="http://schemas.openxmlformats.org/officeDocument/2006/relationships/hyperlink" Target="https://infourok.ru/user/salytova-irina-leonidovna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4ege.ru/geographi/" TargetMode="External"/><Relationship Id="rId5" Type="http://schemas.openxmlformats.org/officeDocument/2006/relationships/hyperlink" Target="https://yandex.ru/search/?text=%D1%80%D0%B5%D1%88%D1%83+%D0%B2%D0%BF%D1%80+%D0%B3%D0%B5%D0%BE%D0%B3%D1%80%D0%B0%D1%84%D0%B8%D1%8F+6+%D0%BA%D0%BB%D0%B0%D1%81%D1%81&amp;lr=101199&amp;clid=2306704-2&amp;src=suggest_B" TargetMode="External"/><Relationship Id="rId10" Type="http://schemas.openxmlformats.org/officeDocument/2006/relationships/hyperlink" Target="https://proftest.me/geography-test-for-grade-5" TargetMode="External"/><Relationship Id="rId4" Type="http://schemas.openxmlformats.org/officeDocument/2006/relationships/hyperlink" Target="https://geo-oge.sdamgia.ru/?r" TargetMode="External"/><Relationship Id="rId9" Type="http://schemas.openxmlformats.org/officeDocument/2006/relationships/hyperlink" Target="https://edu.skysmart.ru/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school-collection.edu.ru/" TargetMode="External"/><Relationship Id="rId2" Type="http://schemas.openxmlformats.org/officeDocument/2006/relationships/hyperlink" Target="http://fcior.edu.ru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flyvi.io/ru?utm_source=yandex&amp;utm_medium=cp%D0%B0_mk_canva&amp;utm_campaign=82681772&amp;utm_content=13469063789&amp;utm_term=---autotargeting&amp;yclid=1058484272498212863" TargetMode="Externa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kushnarenkovo.bashkortostan.ru/presscenter/news/494152/" TargetMode="External"/><Relationship Id="rId2" Type="http://schemas.openxmlformats.org/officeDocument/2006/relationships/hyperlink" Target="http://kushmkuroo.my1.ru/news/2021-03-05-784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kushmkuroo.my1.ru/news/2023-03-29-893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bspu.ru/unit/71/news/18746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16632"/>
            <a:ext cx="7920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Публичная презентация  результатов педагогической деятельности в рамках конкурсного отбора на присуждение премий лучшим учителям за достижения в педагогической деятельности в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году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1982450"/>
            <a:ext cx="55263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Салытова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Ирина Леонидовна,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географии муниципального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бюджетного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общеобразовательного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Гимназия село Кушнаренково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района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Кушнаренковский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Республики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Башкортостан </a:t>
            </a:r>
          </a:p>
        </p:txBody>
      </p:sp>
    </p:spTree>
    <p:extLst>
      <p:ext uri="{BB962C8B-B14F-4D97-AF65-F5344CB8AC3E}">
        <p14:creationId xmlns:p14="http://schemas.microsoft.com/office/powerpoint/2010/main" val="416654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8640"/>
            <a:ext cx="84969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1.2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Систематическая работа по распространению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собственного 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педагогического опыта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последние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 года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8787370"/>
              </p:ext>
            </p:extLst>
          </p:nvPr>
        </p:nvGraphicFramePr>
        <p:xfrm>
          <a:off x="395536" y="711861"/>
          <a:ext cx="8496942" cy="60766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1156"/>
                <a:gridCol w="459346"/>
                <a:gridCol w="6089476"/>
                <a:gridCol w="1486964"/>
              </a:tblGrid>
              <a:tr h="1066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№</a:t>
                      </a:r>
                      <a:endParaRPr lang="ru-RU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год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Название 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Уровень </a:t>
                      </a:r>
                      <a:endParaRPr lang="ru-RU" sz="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65" marR="33165" marT="0" marB="0"/>
                </a:tc>
              </a:tr>
              <a:tr h="5449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Выступление на региональных профессиональных конференциях учителей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Региональное отделение русского географического общества. 2 место «Географо- экологическое обоснование территории»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</a:tr>
              <a:tr h="5449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 современных приемах. использования информационных платформ             с целью улучшения качеств знаний на уроках географии .Выступление на методическом семинаре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Муниципальный   </a:t>
                      </a:r>
                      <a:r>
                        <a:rPr lang="ru-RU" sz="1000" u="sng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  <a:hlinkClick r:id="rId2"/>
                        </a:rPr>
                        <a:t>http://kushmkuroo.my1.ru/news/2021-03-05-784</a:t>
                      </a:r>
                      <a:r>
                        <a:rPr lang="ru-RU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</a:tr>
              <a:tr h="5156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Участие, выступление с докладом на  Республиканском семинаре учителей географии </a:t>
                      </a:r>
                      <a:endParaRPr lang="ru-RU" sz="1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Акмуллинский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учителям географии по подготовке к ЕГЭ- 2023 , с участием учителей из ЛНР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sng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  <a:hlinkClick r:id="rId3"/>
                        </a:rPr>
                        <a:t>https://bspu.ru/unit/71/news/18746</a:t>
                      </a:r>
                      <a:r>
                        <a:rPr lang="ru-RU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</a:tr>
              <a:tr h="4984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Обобщение опыта работы очно на Всероссийском конкурсе профессионального мастерства педагогов « Мой лучший урок» по теме « Литературное наследие С.Т. Аксакова в воспитании экологической культуры школьника на уроках географии в школе» 1 марта 2024 год 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Всероссийский </a:t>
                      </a:r>
                      <a:r>
                        <a:rPr lang="en-US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4"/>
                        </a:rPr>
                        <a:t>https://t.me/Academy_geografiya/2041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</a:tr>
              <a:tr h="498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Районный семинар- практикум по географии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Мастер- класс « Подготовка к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Огэ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по географии».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sng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  <a:hlinkClick r:id="rId5"/>
                        </a:rPr>
                        <a:t>http://kushmkuroo.my1.ru/news/2023-03-29-893</a:t>
                      </a:r>
                      <a:r>
                        <a:rPr lang="ru-RU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</a:tr>
              <a:tr h="332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Обобщение опыта работа « Публичная презентация»  на районном методическом семинаре учителей географии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</a:tr>
              <a:tr h="2498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Обобщение опыта работы учителя географии МБОУ Гимназии с. Кушнаренково»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</a:tr>
              <a:tr h="455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Выступление на общешкольном родительском собрании. Публичная презентация « Обобщение опыта  работы учителя географии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Салытовой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И. Л.. Работа с одаренными детьми»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</a:tr>
              <a:tr h="332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«Исследовательская работа как инструмент реализации требований ФГОС». Выступление на методическом семинаре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</a:tr>
              <a:tr h="4347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«Использование современных педагогических технологий и приемов в целях повышения качества обучения географии» Выступление на методическом семинаре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</a:tr>
              <a:tr h="455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Доклад на секционном занятии районного методического объединения « Использование фрагментов из  произведений  на уроках географии. Апробация в школах района »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</a:tr>
              <a:tr h="332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«Деятельностный подход в обучении географии как механизм формирования универсальных учебных действий». Выступление на методическом семинаре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</a:tr>
              <a:tr h="6552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2021-,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Популяризация географии в рамках Международной акции « Географический диктант». Являюсь ежегодным  организатором  географической площадки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Гимназии с. Кушнаренково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65" marR="3316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071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59632" y="116633"/>
            <a:ext cx="74888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конкурсах, семинарах, курсы.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3715424"/>
              </p:ext>
            </p:extLst>
          </p:nvPr>
        </p:nvGraphicFramePr>
        <p:xfrm>
          <a:off x="251520" y="701406"/>
          <a:ext cx="8568951" cy="58264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1778"/>
                <a:gridCol w="5560910"/>
                <a:gridCol w="1656184"/>
                <a:gridCol w="720079"/>
              </a:tblGrid>
              <a:tr h="2376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Подтверждение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</a:tr>
              <a:tr h="4753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Всероссийский конкурс профессионального мастерства « Мой лучший урок»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 , 1 место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</a:tr>
              <a:tr h="4753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добросовестный труд и достигнутые результаты в деле обучения и воспитания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Благодарность Главы Администрации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</a:tr>
              <a:tr h="5616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Участие в VlI Всероссийском конкурсе «Женщина – мать нации» Номинация «Педагог»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Благодарственное письмо Курултай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</a:tr>
              <a:tr h="4753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Муниципальный конкурс « Лучший профориентационный уголок»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Диплом, 1 место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</a:tr>
              <a:tr h="4753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 конкурс « Лучший Центр профориентационной работы»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Диплом, 1 место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</a:tr>
              <a:tr h="3744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по профориентации совместно с УГАТУ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Благодарственное письмо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</a:tr>
              <a:tr h="8318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 форум по вопросам профилактики преступности среди несовершеннолетних « Профилактика. Безопасность. Дети.»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Благодарность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</a:tr>
              <a:tr h="4753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«Педагогическая симфония». Первая районная педагогическая смена. Организатор.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Грамота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</a:tr>
              <a:tr h="3744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 по внеурочной деятельности  с кадетскими классами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Благодарственное письмо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</a:tr>
              <a:tr h="10695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в Республиканском семинаре учителей географии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 Акмуллинский-  учителям географии по   подготовке к ЕГЭ- 2023 , с участием учителей из ЛНР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Благодарственное письмо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135" marR="391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874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207934"/>
              </p:ext>
            </p:extLst>
          </p:nvPr>
        </p:nvGraphicFramePr>
        <p:xfrm>
          <a:off x="467544" y="260648"/>
          <a:ext cx="8496944" cy="63763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6471"/>
                <a:gridCol w="5566217"/>
                <a:gridCol w="1296144"/>
                <a:gridCol w="1008112"/>
              </a:tblGrid>
              <a:tr h="439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Якласс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подтверждает, что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Салытова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эффективно применяет ЦОР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Сертификат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2020-2021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</a:tr>
              <a:tr h="8794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Якласс. Участие в семинаре « Создание  и проведение конкурсов, олимпиад, пробных госэкзаменов и обеспечение проектной деятельности в школе на Якласс»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Сертификат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</a:tr>
              <a:tr h="6596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Активно использует ЭОР  « Я класс» и участвует в формировании инновационной среды образовательной организации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Сертификат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</a:tr>
              <a:tr h="8794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Салытова И. Л. является членом государственной экзаменационной комиссии  ФГБОУ ВО «БГПУ им. Акмуллы»			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2022, 2023 год.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</a:tr>
              <a:tr h="3298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Вебинар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«Система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географических знаний и умений»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Сертификат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</a:tr>
              <a:tr h="3298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Всероссийское тестирование «Педэксперт»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 2 степени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</a:tr>
              <a:tr h="5496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Всероссийская онлайн- конференция «Цифровая грамотность учителя и ученика: современные вызовы и решения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Сертификат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</a:tr>
              <a:tr h="6596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Вебинар «Перспективные цифровые технологии в образовании: ключевые аспекты для современного учителя»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Сертификат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</a:tr>
              <a:tr h="6596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Курсы повышения квалификации  г. Москва « Эффективные технологии современного образования»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Удостоверение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</a:tr>
              <a:tr h="9894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Курсы повышения квалификации  « Использование возможностей воспитательной деятельности для повышения качества образовательного процесса»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Удостоверение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731" marR="3273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8425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548893"/>
              </p:ext>
            </p:extLst>
          </p:nvPr>
        </p:nvGraphicFramePr>
        <p:xfrm>
          <a:off x="323526" y="1052737"/>
          <a:ext cx="8316000" cy="56433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6000"/>
                <a:gridCol w="396000"/>
                <a:gridCol w="396000"/>
                <a:gridCol w="396000"/>
                <a:gridCol w="396000"/>
                <a:gridCol w="396000"/>
                <a:gridCol w="396000"/>
                <a:gridCol w="396000"/>
                <a:gridCol w="396000"/>
                <a:gridCol w="396000"/>
                <a:gridCol w="396000"/>
                <a:gridCol w="396000"/>
                <a:gridCol w="396000"/>
                <a:gridCol w="396000"/>
                <a:gridCol w="396000"/>
                <a:gridCol w="396000"/>
                <a:gridCol w="396000"/>
                <a:gridCol w="396000"/>
                <a:gridCol w="396000"/>
                <a:gridCol w="396000"/>
                <a:gridCol w="396000"/>
              </a:tblGrid>
              <a:tr h="0"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ФИО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учителя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Предмет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 gridSpan="6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2020-2021 учебный год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2021-2022 учебный год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2022-2023 учебный год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Динамика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Классы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СОУ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Классы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СОУ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Классы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СОУ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«5»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«4»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«3»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«2»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«5»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«4»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«3»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«2»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«5»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«4»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«3»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«2»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Салытова И.Л.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География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 а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7а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6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Положи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тельная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Салытова И.Л.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География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6б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63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 б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9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9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73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 б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78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Положи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тельная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Салытова И.Л.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География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 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78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Положи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тельная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462" marR="47462" marT="0" marB="0" anchor="ctr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55576" y="252772"/>
            <a:ext cx="806489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Высокие результаты учебных </a:t>
            </a:r>
            <a:r>
              <a:rPr lang="ru-RU" altLang="ru-RU" sz="2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достижений обучающихся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2.1. Позитивная динамика уровня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обученности</a:t>
            </a:r>
            <a:endParaRPr kumimoji="0" lang="ru-RU" alt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38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379341"/>
              </p:ext>
            </p:extLst>
          </p:nvPr>
        </p:nvGraphicFramePr>
        <p:xfrm>
          <a:off x="539552" y="731838"/>
          <a:ext cx="8064000" cy="4896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2000"/>
                <a:gridCol w="1152000"/>
                <a:gridCol w="1152000"/>
                <a:gridCol w="1152000"/>
                <a:gridCol w="1152000"/>
                <a:gridCol w="1152000"/>
                <a:gridCol w="1152000"/>
              </a:tblGrid>
              <a:tr h="1224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обучающихся на «5»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обучающихся на «4»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 знаний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Общее количество обучающихся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</a:tr>
              <a:tr h="1224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2020-2021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</a:tr>
              <a:tr h="1224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</a:tr>
              <a:tr h="1224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б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353" marR="30353" marT="0" marB="0" anchor="ctr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23528" y="176722"/>
            <a:ext cx="85689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2.2 Процент обучающихся на «4» И «5»  за последние 3 года</a:t>
            </a:r>
            <a:endParaRPr kumimoji="0" lang="ru-RU" alt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10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795150"/>
              </p:ext>
            </p:extLst>
          </p:nvPr>
        </p:nvGraphicFramePr>
        <p:xfrm>
          <a:off x="395537" y="1190017"/>
          <a:ext cx="8496943" cy="5539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1008"/>
                <a:gridCol w="908488"/>
                <a:gridCol w="1558900"/>
                <a:gridCol w="1939786"/>
                <a:gridCol w="2245731"/>
                <a:gridCol w="1383030"/>
              </a:tblGrid>
              <a:tr h="31102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Фамилия имя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олимпиады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Место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</a:tr>
              <a:tr h="77972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Буяк Юля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Всероссийская олимпиада школьников по географии.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</a:tr>
              <a:tr h="94305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Ишмаев Артем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Республиканскя олимпиада школьников на кубок им. Гагарина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</a:tr>
              <a:tr h="77972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Буяк Юля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Республиканский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Всероссийская олимпиада школьников по географии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</a:tr>
              <a:tr h="94305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Сафаров Артур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Республиканскя олимпиада школьников на кубок им. Гагарина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Призер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</a:tr>
              <a:tr h="94305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Зайдуллина Эльза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Республиканскя олимпиада школьников на кубок им. Гагарина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</a:tr>
              <a:tr h="77972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Баешов Тимур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Всероссийская олимпиада школьников по географии.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4242" marR="14242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5537" y="533599"/>
            <a:ext cx="835292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2.3. Критерий 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Высокие (с позитивной динамикой за последние 3 года результаты учебных достижений обучающихся, которые обучаются у учителя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557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44624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424456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424456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260648"/>
            <a:ext cx="76328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44624"/>
            <a:ext cx="84969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Критерий  «Высокие результаты внеурочной деятельности обучающихся по учебному предмету, который преподает учитель</a:t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3.1 Ведение учителем на протяжении трех последних лет объединений дополнительного образования (кружок):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24744"/>
            <a:ext cx="8270924" cy="5554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591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04867"/>
            <a:ext cx="835292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 года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Салытова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И. Л. Ведет  объединение дополнительного образования «Юный краевед».  Ирина Леонидовна , более 30 лет,  является бессменным руководителем команды МБОУ Гимназия на районном туристическом слете по пешеходному туризму и краеведению среди обучающихся Гимназии и молодежной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команды. Руководит в Гимназии туристско- краеведческой работой.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деятельности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объединения « Юные краеведы»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краеведение, туризм.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занятиях Ирина Леонидовна использует цифровые образовательные технологии, интерактивные задания. Педагогом организует походы и экскурсии по родному краю, городам России, экскурсии по  музеям Башкортостана, по экологическим тропам  Башкортостана и России.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Публикации о походах можно посмотреть  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Экскурсия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Челябинскую область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vk.com/wall-171328289_4315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Туристический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слет 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vk.com/wall-171328289_4315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vk.com/wall690573679_128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vk.com/wall690573679_128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Вылазки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природу с детьми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vk.com/wall-171328289_4315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 Акция « Зеленая Башкирия»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vk.com/wall-171328289_4315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 Однодневный поход  на реку Белая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vk.com/wall690573679_149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Эстафета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кто любит природу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vk.com/wall690573679_128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Поход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учениками по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Гумеровскому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ущелью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vk.com/wall690573679_128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Экскурсия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метеостанцию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vk.com/wall-186834706_3147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Зимний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поход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vk.com/id690573679?w=wall690573679_344%2Fall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Экскурсия в музей археологии и этнографии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u="sng" dirty="0">
                <a:latin typeface="Times New Roman"/>
                <a:ea typeface="Calibri"/>
                <a:cs typeface="Times New Roman"/>
                <a:hlinkClick r:id="rId7"/>
              </a:rPr>
              <a:t>https://vk.com/club171328289</a:t>
            </a:r>
            <a:r>
              <a:rPr lang="ru-RU" sz="1600" dirty="0">
                <a:latin typeface="Times New Roman"/>
                <a:ea typeface="Calibri"/>
              </a:rPr>
              <a:t>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 Экскурсионная поездка в Казань </a:t>
            </a:r>
            <a:r>
              <a:rPr lang="ru-RU" sz="1600" u="sng" dirty="0" smtClean="0">
                <a:latin typeface="Times New Roman"/>
                <a:ea typeface="Calibri"/>
                <a:cs typeface="Times New Roman"/>
                <a:hlinkClick r:id="rId8"/>
              </a:rPr>
              <a:t>https</a:t>
            </a:r>
            <a:r>
              <a:rPr lang="ru-RU" sz="1600" u="sng" dirty="0">
                <a:latin typeface="Times New Roman"/>
                <a:ea typeface="Calibri"/>
                <a:cs typeface="Times New Roman"/>
                <a:hlinkClick r:id="rId8"/>
              </a:rPr>
              <a:t>://vk.com/wall-171328289_5046</a:t>
            </a:r>
            <a:r>
              <a:rPr lang="ru-RU" sz="1600" dirty="0">
                <a:latin typeface="Times New Roman"/>
                <a:ea typeface="Calibri"/>
              </a:rPr>
              <a:t> </a:t>
            </a:r>
            <a:r>
              <a:rPr lang="ru-RU" sz="1600" dirty="0" smtClean="0">
                <a:latin typeface="Times New Roman"/>
                <a:ea typeface="Calibri"/>
              </a:rPr>
              <a:t>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315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085853"/>
              </p:ext>
            </p:extLst>
          </p:nvPr>
        </p:nvGraphicFramePr>
        <p:xfrm>
          <a:off x="467544" y="1340767"/>
          <a:ext cx="8424937" cy="2448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8095"/>
                <a:gridCol w="4473103"/>
                <a:gridCol w="987505"/>
                <a:gridCol w="2106234"/>
              </a:tblGrid>
              <a:tr h="398261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Наименование</a:t>
                      </a:r>
                      <a:r>
                        <a:rPr lang="ru-RU" baseline="0" dirty="0" smtClean="0"/>
                        <a:t> конкурса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Год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</a:t>
                      </a:r>
                      <a:endParaRPr lang="ru-RU" dirty="0"/>
                    </a:p>
                  </a:txBody>
                  <a:tcPr/>
                </a:tc>
              </a:tr>
              <a:tr h="4100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</a:rPr>
                        <a:t>№</a:t>
                      </a:r>
                      <a:endParaRPr lang="ru-RU" sz="1100" b="1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</a:rPr>
                        <a:t>Наименование конкурса</a:t>
                      </a:r>
                      <a:endParaRPr lang="ru-RU" sz="1100" b="1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</a:rPr>
                        <a:t>Год </a:t>
                      </a:r>
                      <a:endParaRPr lang="ru-RU" sz="1100" b="1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</a:rPr>
                        <a:t>Результат </a:t>
                      </a:r>
                      <a:endParaRPr lang="ru-RU" sz="1100" b="1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</a:tr>
              <a:tr h="4100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</a:rPr>
                        <a:t>1.</a:t>
                      </a:r>
                      <a:endParaRPr lang="ru-RU" sz="1100" b="1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effectLst/>
                          <a:latin typeface="Times New Roman"/>
                          <a:ea typeface="Times New Roman"/>
                        </a:rPr>
                        <a:t>Международный конкурс «Таланты России»</a:t>
                      </a:r>
                      <a:endParaRPr lang="ru-RU" sz="1100" b="1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2021</a:t>
                      </a:r>
                      <a:endParaRPr lang="ru-RU" sz="1100" b="1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effectLst/>
                          <a:latin typeface="Times New Roman"/>
                          <a:ea typeface="Times New Roman"/>
                        </a:rPr>
                        <a:t>Лауреат 2 степени</a:t>
                      </a:r>
                      <a:endParaRPr lang="ru-RU" sz="1100" b="1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</a:tr>
              <a:tr h="4100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</a:rPr>
                        <a:t>2.</a:t>
                      </a:r>
                      <a:endParaRPr lang="ru-RU" sz="1100" b="1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Международный конкурс « Ты гений»</a:t>
                      </a:r>
                      <a:endParaRPr lang="ru-RU" sz="1100" b="1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effectLst/>
                          <a:latin typeface="Times New Roman"/>
                          <a:ea typeface="Times New Roman"/>
                        </a:rPr>
                        <a:t>2021</a:t>
                      </a:r>
                      <a:endParaRPr lang="ru-RU" sz="1100" b="1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Лауреат 3 степени</a:t>
                      </a:r>
                      <a:endParaRPr lang="ru-RU" sz="1100" b="1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</a:tr>
              <a:tr h="4100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</a:rPr>
                        <a:t>3.</a:t>
                      </a:r>
                      <a:endParaRPr lang="ru-RU" sz="1100" b="1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11 Всероссийский конкурс «Таланты России»</a:t>
                      </a:r>
                      <a:endParaRPr lang="ru-RU" sz="1100" b="1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2022</a:t>
                      </a:r>
                      <a:endParaRPr lang="ru-RU" sz="1100" b="1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Диплом 1 степени</a:t>
                      </a:r>
                      <a:endParaRPr lang="ru-RU" sz="1100" b="1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</a:tr>
              <a:tr h="4100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</a:rPr>
                        <a:t>4.</a:t>
                      </a:r>
                      <a:endParaRPr lang="ru-RU" sz="1100" b="1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Республиканский  конкурс - фестиваль «Новое поколение»</a:t>
                      </a:r>
                      <a:endParaRPr lang="ru-RU" sz="1100" b="1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2022</a:t>
                      </a:r>
                      <a:endParaRPr lang="ru-RU" sz="1100" b="1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Дипломант 2 степени</a:t>
                      </a:r>
                      <a:endParaRPr lang="ru-RU" sz="1100" b="1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654189"/>
              </p:ext>
            </p:extLst>
          </p:nvPr>
        </p:nvGraphicFramePr>
        <p:xfrm>
          <a:off x="683568" y="3933056"/>
          <a:ext cx="8280921" cy="2266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802"/>
                <a:gridCol w="1823322"/>
                <a:gridCol w="3072706"/>
                <a:gridCol w="974226"/>
                <a:gridCol w="1878865"/>
              </a:tblGrid>
              <a:tr h="711895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Наименование</a:t>
                      </a:r>
                      <a:r>
                        <a:rPr lang="ru-RU" baseline="0" dirty="0" smtClean="0"/>
                        <a:t> конкурса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Год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</a:t>
                      </a:r>
                      <a:endParaRPr lang="ru-RU" dirty="0"/>
                    </a:p>
                  </a:txBody>
                  <a:tcPr/>
                </a:tc>
              </a:tr>
              <a:tr h="1118692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</a:p>
                    <a:p>
                      <a:endParaRPr lang="ru-RU" sz="1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</a:p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</a:p>
                    <a:p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Шакирова</a:t>
                      </a:r>
                      <a:r>
                        <a:rPr lang="ru-RU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Саида</a:t>
                      </a:r>
                    </a:p>
                    <a:p>
                      <a:endParaRPr lang="ru-RU" sz="1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Баешов</a:t>
                      </a:r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Тимур</a:t>
                      </a:r>
                    </a:p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Шакирова Саида</a:t>
                      </a:r>
                    </a:p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Бикбулатова </a:t>
                      </a:r>
                      <a:r>
                        <a:rPr lang="ru-RU" sz="12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Дилара</a:t>
                      </a:r>
                      <a:endParaRPr lang="ru-RU" sz="1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Князев Егор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Республиканский</a:t>
                      </a:r>
                      <a:r>
                        <a:rPr lang="ru-RU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этап Всероссийского конкурса 2 Отечество»</a:t>
                      </a:r>
                    </a:p>
                    <a:p>
                      <a:endParaRPr lang="ru-RU" sz="1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Республиканский конкурс научно- исследовательских работ  МАН </a:t>
                      </a:r>
                      <a:r>
                        <a:rPr lang="en-US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  <a:r>
                        <a:rPr lang="ru-RU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этап </a:t>
                      </a:r>
                      <a:r>
                        <a:rPr lang="en-US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  <a:p>
                      <a:endParaRPr lang="ru-RU" sz="1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en-US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  <a:p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место</a:t>
                      </a:r>
                      <a:r>
                        <a:rPr lang="ru-RU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endParaRPr lang="ru-RU" sz="1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</a:t>
                      </a:r>
                    </a:p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</a:t>
                      </a:r>
                    </a:p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Призер,</a:t>
                      </a:r>
                      <a:r>
                        <a:rPr lang="ru-RU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место</a:t>
                      </a:r>
                    </a:p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Призер, 3 место</a:t>
                      </a:r>
                    </a:p>
                    <a:p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856460"/>
              </p:ext>
            </p:extLst>
          </p:nvPr>
        </p:nvGraphicFramePr>
        <p:xfrm>
          <a:off x="611560" y="548680"/>
          <a:ext cx="8136904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6904"/>
              </a:tblGrid>
              <a:tr h="504056">
                <a:tc>
                  <a:txBody>
                    <a:bodyPr/>
                    <a:lstStyle/>
                    <a:p>
                      <a:r>
                        <a:rPr lang="ru-RU" dirty="0" smtClean="0"/>
                        <a:t>3.2</a:t>
                      </a:r>
                      <a:r>
                        <a:rPr lang="ru-RU" baseline="0" dirty="0" smtClean="0"/>
                        <a:t> Результаты внеурочной деятельности обучающихся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473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0950804"/>
              </p:ext>
            </p:extLst>
          </p:nvPr>
        </p:nvGraphicFramePr>
        <p:xfrm>
          <a:off x="179511" y="792757"/>
          <a:ext cx="8712968" cy="57221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2074"/>
                <a:gridCol w="2092896"/>
                <a:gridCol w="1727845"/>
                <a:gridCol w="1388284"/>
                <a:gridCol w="1125195"/>
                <a:gridCol w="1536674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Полное наименование мероприятия с указанием статуса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школьный , муниципальный, республиканский)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Обучающегося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Формат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Всероссийская научно- практическая конференция « Старт в науку»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Шакирова Саида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класс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Заочно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 3 степени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Всероссийская научная конференция, с международным участием имени Н. И. Лобачевского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Шакирова Саида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класс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Очно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 2 степени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Всероссийская научно- практическая конференция « Поиск-21. Наука- это поиск истины»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Шакирова Саида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класс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Заочно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 2 степени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Всероссийская научно- практическая конференция « Шаги в науку»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Шакирова Саида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класс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Заочно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 3 степени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Республиканский конкурс  краеведческих работ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 Отечество»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Шакирова Саида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класс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Очно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 2 степени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Всероссийская научно- практическая конференция « Я познаю мир»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Шакирова Саида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класс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Заочно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183" marR="28183" marT="0" marB="0" anchor="ctr"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611560" y="116632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3.2 Результаты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внеурочной деятельности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в научно- исследовательских конкурсах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24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87624" y="260648"/>
            <a:ext cx="756084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Ф.И.О.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Салытова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Ирина Леонидовна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Дата рождения: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10.03.1965 год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работы: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Гимназия с. Кушнаренково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района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Кушнаренковский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Республики Башкортостан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Должность: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учитель географии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Образование: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высшее, Башкирский государственный педагогический институт, 1990год окончания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стаж: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Квалификационная категория: высшая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Курсы повышения квалификации: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«Использование возможностей воспитательной деятельности для повышения качества образовательного процесса» при институте непрерывного профессионального образования « Башкирский государственный педагогический университет им. М.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Акмуллы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2022 г.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Курсы повышения квалификации  г. Москва « Эффективные технологии современного образования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2024 г.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47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363210"/>
              </p:ext>
            </p:extLst>
          </p:nvPr>
        </p:nvGraphicFramePr>
        <p:xfrm>
          <a:off x="539551" y="1916832"/>
          <a:ext cx="8064896" cy="4176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9228"/>
                <a:gridCol w="3613221"/>
                <a:gridCol w="1800200"/>
                <a:gridCol w="1271883"/>
                <a:gridCol w="960364"/>
              </a:tblGrid>
              <a:tr h="1044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0272" marR="5027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КОНКУРС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0272" marR="5027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0272" marR="5027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участия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0272" marR="5027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0272" marR="50272" marT="0" marB="0" anchor="ctr"/>
                </a:tc>
              </a:tr>
              <a:tr h="1044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272" marR="5027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Профориентационные мероприятия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0272" marR="5027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Благодарность УГАТУ за сотрудничество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0272" marR="5027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очная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0272" marR="5027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2022год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0272" marR="50272" marT="0" marB="0" anchor="ctr"/>
                </a:tc>
              </a:tr>
              <a:tr h="1044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272" marR="5027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Районный конкурс «Лучший Центр профориентационной работы в образовательных организациях»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0272" marR="5027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место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0272" marR="5027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очная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0272" marR="5027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2022год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0272" marR="50272" marT="0" marB="0" anchor="ctr"/>
                </a:tc>
              </a:tr>
              <a:tr h="1044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272" marR="5027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«Лучший профориентационный уголок»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0272" marR="5027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место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0272" marR="5027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очная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0272" marR="5027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2022год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0272" marR="50272" marT="0" marB="0" anchor="ctr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23528" y="628764"/>
            <a:ext cx="856895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Спецкурс по профориентации  в 9х классах «Моя Будущая профессия». </a:t>
            </a:r>
            <a:endParaRPr kumimoji="0" lang="ru-RU" alt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Результаты деятельности</a:t>
            </a:r>
            <a:endParaRPr kumimoji="0" lang="ru-RU" alt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57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4625"/>
            <a:ext cx="87849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4.Система адресной помощи обучающимся из различных категорий</a:t>
            </a: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4.1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Организация образовательной деятельности по индивидуальным образовательным маршрутам для отдельных категорий обучающихся: наличие индивидуальных учебных планов, учебных программ предметов (курсов), рабочих программ внеурочной деятельности для отдельных категорий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556792"/>
            <a:ext cx="856895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Одним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направлений  педагогической деятельности преподавателя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Салытовой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И. Л. является 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благоприятного психологического климата для всех обучающихся, с которыми работает учитель – предметник. В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Гимназия с. Кушнаренково есть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дети, которые входят в различные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категории.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Педагогом самостоятельно разработаны следующие образовательные программы и индивидуальные планы адресной работы для отдельных категорий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обучающихся.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Педагогом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 разработаны следующие образовательные программы и индивидуальные планы адресной работы для отдельных категорий обучающихся: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Программа работы с одаренными детьми; 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Программа дополнительного образования «Юный краевед», театральная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студия «Вдохновение» ,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профориентации « Моя будущая профессия»;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Календарно – тематическое планирования по предмету «География» к адаптированной программе (для обучающихся с ОВЗ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для 6,7,8, классов; 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План индивидуальной работы с детьми из социально-неблагополучных семей;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План индивидуальной работы с детьми – сиротами, оставшимися без попечения родителей;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План работы с социально- неблагополучными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семьями.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80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9"/>
            <a:ext cx="8496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4.2 Использование дистанционных технологий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14672"/>
              </p:ext>
            </p:extLst>
          </p:nvPr>
        </p:nvGraphicFramePr>
        <p:xfrm>
          <a:off x="323528" y="908720"/>
          <a:ext cx="8496944" cy="5706991"/>
        </p:xfrm>
        <a:graphic>
          <a:graphicData uri="http://schemas.openxmlformats.org/drawingml/2006/table">
            <a:tbl>
              <a:tblPr firstRow="1" firstCol="1" bandRow="1"/>
              <a:tblGrid>
                <a:gridCol w="348236"/>
                <a:gridCol w="975060"/>
                <a:gridCol w="7173648"/>
              </a:tblGrid>
              <a:tr h="5863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831" marR="26831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3548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Индивидуальные маршруты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831" marR="26831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3548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Разработанные программы и пособия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831" marR="26831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3548A"/>
                    </a:solidFill>
                  </a:tcPr>
                </a:tc>
              </a:tr>
              <a:tr h="12801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831" marR="26831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3548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Маршрут  «Одаренные дети» 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831" marR="26831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3548A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Программа деятельности одаренных </a:t>
                      </a:r>
                      <a:r>
                        <a:rPr lang="ru-RU" sz="1400" dirty="0" smtClean="0">
                          <a:effectLst/>
                        </a:rPr>
                        <a:t>детей</a:t>
                      </a:r>
                      <a:r>
                        <a:rPr lang="ru-RU" sz="1400" baseline="0" dirty="0" smtClean="0">
                          <a:effectLst/>
                        </a:rPr>
                        <a:t>. </a:t>
                      </a:r>
                      <a:r>
                        <a:rPr lang="ru-RU" sz="1400" dirty="0" smtClean="0">
                          <a:effectLst/>
                        </a:rPr>
                        <a:t>Участие </a:t>
                      </a:r>
                      <a:r>
                        <a:rPr lang="ru-RU" sz="1400" dirty="0">
                          <a:effectLst/>
                        </a:rPr>
                        <a:t>детей в НПК, олимпиадах, конкурсах, оформление портфолио. Участие в акциях, мероприятиях школы и района, во всероссийском проекте РДШ (Российское движение школьников), поездки во </a:t>
                      </a:r>
                      <a:r>
                        <a:rPr lang="ru-RU" sz="1400" dirty="0" smtClean="0">
                          <a:effectLst/>
                        </a:rPr>
                        <a:t>Всероссийский лагерь отдыха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« Артек», а </a:t>
                      </a:r>
                      <a:r>
                        <a:rPr lang="ru-RU" sz="1400" dirty="0">
                          <a:effectLst/>
                        </a:rPr>
                        <a:t>также поездки учащихся на </a:t>
                      </a:r>
                      <a:r>
                        <a:rPr lang="ru-RU" sz="1400" dirty="0" smtClean="0">
                          <a:effectLst/>
                        </a:rPr>
                        <a:t> муниципальную и республиканскую Елки</a:t>
                      </a:r>
                      <a:r>
                        <a:rPr lang="ru-RU" sz="1400" dirty="0">
                          <a:effectLst/>
                        </a:rPr>
                        <a:t>.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831" marR="26831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3548A">
                        <a:tint val="40000"/>
                      </a:srgbClr>
                    </a:solidFill>
                  </a:tcPr>
                </a:tc>
              </a:tr>
              <a:tr h="12801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831" marR="26831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3548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Маршрут  «Дети из неблагополучных семей  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831" marR="26831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3548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Вовлечение во внеурочную деятельность </a:t>
                      </a:r>
                      <a:r>
                        <a:rPr lang="ru-RU" sz="1400" dirty="0" smtClean="0">
                          <a:effectLst/>
                        </a:rPr>
                        <a:t>«Юный краевед». </a:t>
                      </a:r>
                      <a:r>
                        <a:rPr lang="ru-RU" sz="1400" dirty="0">
                          <a:effectLst/>
                        </a:rPr>
                        <a:t>Индивидуальный план работы с детьми данной категории, привлечение к проектной деятельности, к туристическому направлению, участие в конкурсах и олимпиадах, подготовка творческих  работ, исследовательских проектов, поездки в походы и </a:t>
                      </a:r>
                      <a:r>
                        <a:rPr lang="ru-RU" sz="1400" dirty="0" smtClean="0">
                          <a:effectLst/>
                        </a:rPr>
                        <a:t>экскурсии.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831" marR="26831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3548A">
                        <a:tint val="20000"/>
                      </a:srgbClr>
                    </a:solidFill>
                  </a:tcPr>
                </a:tc>
              </a:tr>
              <a:tr h="12801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831" marR="26831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3548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Маршрут  «Дети, попавшие в </a:t>
                      </a:r>
                      <a:r>
                        <a:rPr lang="ru-RU" sz="1400" dirty="0" smtClean="0">
                          <a:effectLst/>
                        </a:rPr>
                        <a:t>ТЖС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831" marR="26831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3548A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Вовлечение во внеурочную деятельность </a:t>
                      </a:r>
                      <a:r>
                        <a:rPr lang="ru-RU" sz="1400" dirty="0" smtClean="0">
                          <a:effectLst/>
                        </a:rPr>
                        <a:t>«Юный краевед». </a:t>
                      </a:r>
                      <a:r>
                        <a:rPr lang="ru-RU" sz="1400" dirty="0">
                          <a:effectLst/>
                        </a:rPr>
                        <a:t>Индивидуальный план работы с детьми данной категории, привлечение к проектной и творческой деятельности, к туристическому направлению, поездки в походы и на экскурсии  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831" marR="26831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3548A">
                        <a:tint val="40000"/>
                      </a:srgbClr>
                    </a:solidFill>
                  </a:tcPr>
                </a:tc>
              </a:tr>
              <a:tr h="12801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eorgia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831" marR="26831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3548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Дети – сироты, оставшиеся без попечения родителей 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831" marR="26831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3548A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Georgia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План индивидуальной работы с детьми, вовлечение в деятельность кружкового объединения </a:t>
                      </a:r>
                      <a:r>
                        <a:rPr lang="ru-RU" sz="1400" dirty="0" smtClean="0">
                          <a:effectLst/>
                        </a:rPr>
                        <a:t>«Юный краевед». </a:t>
                      </a:r>
                      <a:r>
                        <a:rPr lang="ru-RU" sz="1400" dirty="0">
                          <a:effectLst/>
                        </a:rPr>
                        <a:t>Участие в муниципальном этапе ВОШ, республиканской олимпиаде Кубок </a:t>
                      </a:r>
                      <a:r>
                        <a:rPr lang="ru-RU" sz="1400" dirty="0" err="1">
                          <a:effectLst/>
                        </a:rPr>
                        <a:t>им.Ю.А.Гагарина</a:t>
                      </a:r>
                      <a:r>
                        <a:rPr lang="ru-RU" sz="1400" dirty="0">
                          <a:effectLst/>
                        </a:rPr>
                        <a:t>, </a:t>
                      </a:r>
                      <a:r>
                        <a:rPr lang="ru-RU" sz="1400" baseline="0" dirty="0" smtClean="0">
                          <a:effectLst/>
                        </a:rPr>
                        <a:t> туристическом </a:t>
                      </a:r>
                      <a:r>
                        <a:rPr lang="ru-RU" sz="1400" dirty="0" smtClean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слете </a:t>
                      </a:r>
                      <a:r>
                        <a:rPr lang="ru-RU" sz="1400" dirty="0" smtClean="0">
                          <a:effectLst/>
                        </a:rPr>
                        <a:t>района, поездки в походы и </a:t>
                      </a:r>
                      <a:r>
                        <a:rPr lang="ru-RU" sz="1400" dirty="0" err="1" smtClean="0">
                          <a:effectLst/>
                        </a:rPr>
                        <a:t>экскурсии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Челябинскую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область, Казань.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Ишимбайский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район</a:t>
                      </a:r>
                      <a:r>
                        <a:rPr lang="ru-RU" sz="1400" dirty="0" smtClean="0">
                          <a:effectLst/>
                        </a:rPr>
                        <a:t>.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831" marR="26831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3548A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025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-99392"/>
            <a:ext cx="87849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4.2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дистанционных образовательных технологий для адресной работы с различными категориями обучающихся. Наличие сетевого образовательного пространства деятельности учителя (собственный сайт, образовательно-сетевые сообщества, участие в размещении информации в цифровом образовательном контенте)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268760"/>
            <a:ext cx="856895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своей профессиональной деятельности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Салытова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И.Л. применяет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дистанционные образовательные  технологии, повышая ИКТ-компетентность.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разработала свой личный сайт, на страницах которого щедро делится опытом работы с коллегами, ссылка на сайт: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infourok.ru/user/salytova-irina-leonidovna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Педагог имеет личные кабинеты на многих образовательных порталах, сетевых сообществах учителей и социальных сетях: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 – портал ПроШколу.RU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https://proshkolu.ru/user/Cfksnjdf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Международный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портал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https://solncesvet.ru/editors/?utm_source=yandex&amp;utm_medium=cpc&amp;utm_campaign=91254225&amp;utm_content=14675836877&amp;utm_term=---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autotargeting&amp;position=1&amp;position_type=premium&amp;yclid=13533874273647067135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Образовательный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портал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https://infourok.ru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/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ЯКласс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https://www.yaklass.ru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/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Страничка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ВК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vk.com/id690573679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Библиотека интерактивных материалов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https://urok.1c.ru/library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/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Страничка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vk.com/id690573679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Страничка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Ватсап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«Учителя географии РБ»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32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9"/>
            <a:ext cx="792088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5. Обеспечение высокого качества организации образовательного процесса на основе эффективного использования учителем различных образовательных технологий, в том числе дистанционных образовательных технологий или электронного обучения</a:t>
            </a: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5.1 Результативность использования проектных и исследовательских технологий в образовательной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деятельности</a:t>
            </a: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988840"/>
            <a:ext cx="806489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географии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Салытова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И.Л. владеет формами и методами исследовательской работы, что позволяет получать высокие результаты в конкурсах и олимпиадах различного уровня, её ученики являются победителями и призерами Всероссийской научно- практической конференции «Шаги в науку», Всероссийской научной конференции, с международным участием имени Н. И. Лобачевского,  Международном конкурсе научно-исследовательских и творческих работ «Старт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науке,Всероссийской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научно- практической конференции « Поиск-21. Наука - это поиск истины», в Республиканском конкурсе исследовательских работ участников туристско-краеведческого движения «Дорогами Отечества, Всероссийской научно-практической конференции «Я познаю мир», проводимой в рамках программы ООН «Образование 2030» и других.</a:t>
            </a:r>
          </a:p>
        </p:txBody>
      </p:sp>
    </p:spTree>
    <p:extLst>
      <p:ext uri="{BB962C8B-B14F-4D97-AF65-F5344CB8AC3E}">
        <p14:creationId xmlns:p14="http://schemas.microsoft.com/office/powerpoint/2010/main" val="73322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589067"/>
              </p:ext>
            </p:extLst>
          </p:nvPr>
        </p:nvGraphicFramePr>
        <p:xfrm>
          <a:off x="179512" y="188639"/>
          <a:ext cx="8856984" cy="60990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5990"/>
                <a:gridCol w="2127492"/>
                <a:gridCol w="1756405"/>
                <a:gridCol w="1411234"/>
                <a:gridCol w="1143792"/>
                <a:gridCol w="1562071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Международный конкурс научно-исследовательских работ «Молодой ученый – 2023»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Наширбанов Амир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класс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Заочно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 II степени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 Международный конкурс  исследовательских работ школьников «Research start»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Наширбанов Амир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класс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Заочно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место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XVIII Международный  конкурс научно-исследовательских и творческих работ учащихся «Старт в науке»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Наширбанов Амир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класс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Заочно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 победителя III степени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Всероссийская научно- практическая конференция обучающихся общеобразовательных школ, гимназий, лицеев, студентов ВУЗов и колледжей «ПОИСК-2023. Наука – это поиск истины»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Наширбанов Амир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класс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Заочно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 Гран При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XXXI Всероссийский детском конкурсе научно-исследовательских творческих работ «Первые шаги в науке»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Наширбанов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Амир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Очно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 1 степени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Всероссийский конкурс  «Шаги в науку» (зимний конкурс),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Наширбанов Амир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класс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Заочно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 1 степени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910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788244"/>
              </p:ext>
            </p:extLst>
          </p:nvPr>
        </p:nvGraphicFramePr>
        <p:xfrm>
          <a:off x="107504" y="188639"/>
          <a:ext cx="8928993" cy="64319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2950"/>
                <a:gridCol w="2144789"/>
                <a:gridCol w="1770685"/>
                <a:gridCol w="1422707"/>
                <a:gridCol w="1153091"/>
                <a:gridCol w="1574771"/>
              </a:tblGrid>
              <a:tr h="1148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XII Всероссийский  конкурс научно-практических и исследовательских работ обучающихся «Лестница наук»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Наширбанов Амир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класс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Заочно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  лауреата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/>
                </a:tc>
              </a:tr>
              <a:tr h="10566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Республиканский ,II Школьный научный конкурс «Первые шаги в науку» 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Наширбанов Амир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класс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Очно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 1 степени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</a:tr>
              <a:tr h="10566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V| Всероссийской научно-практической конференции «Я познаю мир», проводимой в рамках программы ООН «Образование 2030»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Наширбанов Амир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Очно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</a:tr>
              <a:tr h="10566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 этап республиканского конкурса научно-исследовательских работ и проектов Республики Башкортостан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Шакирова Саида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класс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Очно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место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</a:tr>
              <a:tr h="10566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 этап республиканского конкурса научно-исследовательских работ и проектов Республики Башкортостан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Бикбулатова Дилара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класс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Очно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место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</a:tr>
              <a:tr h="10566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  этап республиканского конкурса научно-исследовательских работ и проектов Республики Башкортостан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Князев Егор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класс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Очно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место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3331" marR="1333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064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1"/>
            <a:ext cx="799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5.2. Применение  цифровых образовательных ресурсов (электронных форм учебников, электронных форм учебных пособий, Интернет-ресурсов, методов фиксации и оценивания учебных достижений средствами ИКТ)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124744"/>
            <a:ext cx="828092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Кабинет педагога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Салытовой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И.Л. оснащен необходимым оборудованием (интерактивная  доска, проектор, ноутбук, мобильная точка доступа к Интернету, интерактивные программы картографического материала, интерактивные диски в заданиями и тематическими разделами). 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Салытова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Ирина Леонидовна имеет собственный сайт учителя географии, где представлены электронные пособия по предмету, методические пособия, материалы ГИА, методические разработки уроков и мероприятий (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infourok.ru/user/salytova-irina-leonidovna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Для максимально эффективного использования возможностей ИКТ в учебном процессе и подготовки к ЕГЭ и ОГЭ учитель использует  Решу ЕГЭ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geo-ege.sdamgia.ru/prob_catalog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решу ОГЭ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https://geo-oge.sdamgia.ru/?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r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а также при подготовке к ВПР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https://yandex.ru/search/?text=%D1%80%D0%B5%D1%88%D1%83+%D0%B2%D0%BF%D1%80+%D0%B3%D0%B5%D0%BE%D0%B3%D1%80%D0%B0%D1%84%D0%B8%D1%8F+6+%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D0%BA%D0%BB%D0%B0%D1%81%D1%81&amp;lr=101199&amp;clid=2306704-2&amp;src=suggest_B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новигаторы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подготовки  к ОГЭ И ЕГЭ  на сайте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https://4ege.ru/geographi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/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другие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Салытова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И.Л. регулярно включает в уроки новые интерактивные средства обучения географии - это электронные мультимедиа-учебники и программно-методические комплексы от издательства «Просвещение». На теоретическом этапе урока изучение нового материала материал сопровождает демонстрацию учебной информации из электронных учебников. Программно-методические комплексы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https://urok.1c.ru/library/geography/geografiya_6_10_kl_interaktivnye_zadaniya_na_kartakh/rossiya/relef_i_tektonika/trenazhernye_zadaniya_s_podskazkami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/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ЯКЛАСС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https://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www.yaklass.ru/SchoolClass/TestWorks?schoolGuid=0be1acd9-e859-4992-846a-1a32a7da0e93&amp;classIdEnc=7_QQ%3D%3D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позволяет вести контроль, также использовать можно при изучении новой темы. Для проверки знаний, подготовке ВПР использую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skysmart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https://edu.skysmart.ru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/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Интерактивные тесты :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https://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proftest.me/geography-test-for-grade-5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90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8244408" cy="67101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методов фиксации и оценивания учебных достижений средствами информационно- коммуникационных технологий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Тренажер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"Африка"  -http://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guzvenag.ucoz.ru/trafrica.swf  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Тренажёр "Австралия" -http://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guzvenag.ucoz.ru/trevras.swf 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Тренажёр "Границы России" -http://guzvenag.ucoz.ru/trgran.swf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Тренажёр "Расставьте названия ГЭС России"-http://guzvenag.ucoz.ru/GES.swf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Тренажёр "Формы рельефа России"-http://guzvenag.ucoz.ru/index/trenazhery_animacii/%20http://guzvenag.ucoz.ru/formrelef.swf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Тренажёр "Страны Европы"-http://guzvenag.ucoz.ru/Evropa.swf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Тренажер "Страны Африки"-http://guzvenag.ucoz.ru/afrika.swf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и карта -http://verhovtseva.ucoz.ru/tests_ent/6_klass/plan_i_karta.htm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Тренажер Южная Америка- http://guzvenag.ucoz.ru/Amerika.swf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Тренажёр "Крупные равнины мира"-http://guzvenag.ucoz.ru/ravninmira.swf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Тренажёр "Границы морей"-http://guzvenag.ucoz.ru/granizamora.swf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Тренажёр Геохронологическая таблица-http://guzvenag.ucoz.ru/geonablza.swf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Тренажёр Африка -http://guzvenag.ucoz.ru/trafrica.rar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Тренажёр "</a:t>
            </a: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Евразия"http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://guzvenag.ucoz.ru/</a:t>
            </a: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trevras.rar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Тренажёр "Границы России"-http://guzvenag.ucoz.ru/index/trenazhery_animacii/%20http://guzvenag.ucoz.ru/Moria3okeanov.swf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Тренажёр "Моря трёх океанов"-http://guzvenag.ucoz.ru/Reki.swf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Тренажёр "Реки России"-http://guzvenag.ucoz.ru/Reki.swf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Тренажёр "Месторождения полезных ископаемых России"-http://guzvenag.ucoz.ru/poliskop.swf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Тренажёр "Страны Латинской Америки"-http://guzvenag.ucoz.ru/LatAmerika.swf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Тренажёр "Лидеры мировой экономики"-http://guzvenag.ucoz.ru/Lideri.swf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Тренажёр "Границы океанов"-http://guzvenag.ucoz.ru/granizaokeanov.swf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Тренажёр "Северная Америка"-http://guzvenag.ucoz.ru/sevamerika.swf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Анимация "Географические рекорды"-http://guzvenag.ucoz.ru/animaziarekorda.swf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Тренажёр "Угольные месторождения </a:t>
            </a: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России"http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://guzvenag.ucoz.ru/ugolrossii.swf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Тренажер угольные бассейны http://guzvenag.ucoz.ru/ugolrossii.swf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Тренажер Северная Америкаhttp://guzvenag.ucoz.ru/sevamerika.swf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Тренажер границы океанов http://guzvenag.ucoz.ru/granizaokeanov.swf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Тренажер страны лидеры  мировой экономики http://guzvenag.ucoz.ru/Lideri.swf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Тренажер страны Латинской Америки http://guzvenag.ucoz.ru/LatAmerika.swf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Тренажер границы России http://guzvenag.ucoz.ru/trgran.swf</a:t>
            </a:r>
          </a:p>
        </p:txBody>
      </p:sp>
    </p:spTree>
    <p:extLst>
      <p:ext uri="{BB962C8B-B14F-4D97-AF65-F5344CB8AC3E}">
        <p14:creationId xmlns:p14="http://schemas.microsoft.com/office/powerpoint/2010/main" val="230042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0"/>
            <a:ext cx="799288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5.3. Системная интеграция информационно- коммуникативных технологий в процессе преподавания географии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географии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Салытова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И.Л. применяет на уроках и во внеурочной деятельности новые информационные технологии, что  позволяет разнообразить и комбинировать средства педагогического воздействия. Использование ЭОР в учебном процессе позволяет повысить качество учебного материала и усилить образовательные эффекты. Систематически использует ЭОР в учебном процессе в сочетании с традиционными методами обучения, что  значительно повышает эффективность обучения.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Систематически  использует в своей работе электронные образовательные ресурсы, размещенные в федеральных коллекциях: каталог ФЦИОР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http://fcior.edu.ru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),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единая коллекция ЦОР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http://school-collection.edu.ru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Ресурсы сети Интернет  использует  для поиска дополнительного материала к урокам и презентациям, для самообразования и повышения своей квалификации.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Карта- важный источник знаний. На уроках географии учитель   использует интерактивные карты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Google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Maps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точность обеспечена спутниковой съемкой.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Google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Maps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использует как для организации фронтальной работы с классом, так и для групповой и индивидуальной. Пользуется  и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Google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ресурс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Google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Earth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помогает обучающимся отправиться в виртуальный тур по Земле. Помимо сайтов для персональных компьютеров и ноутбуков, учитель использует различные приложения для смартфонов. Например, для проведения интегрированных уроков,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EarthViewer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7611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116632"/>
            <a:ext cx="784887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Справка, содержащая информацию о профессиональных достижениях учителя, заверенная руководителем образовательной организации</a:t>
            </a: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«Наличие у учителя собственной методической разработки по преподаваемому предмету, имеющей положительное заключение по итогам апробации в педагогическом сообществе»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8313938"/>
              </p:ext>
            </p:extLst>
          </p:nvPr>
        </p:nvGraphicFramePr>
        <p:xfrm>
          <a:off x="179512" y="1161843"/>
          <a:ext cx="8712968" cy="55832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1520"/>
                <a:gridCol w="4076481"/>
                <a:gridCol w="1181419"/>
                <a:gridCol w="2953548"/>
              </a:tblGrid>
              <a:tr h="92472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№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учебного пособия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об апробации</a:t>
                      </a:r>
                    </a:p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(уровень)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Рецензия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</a:tr>
              <a:tr h="9095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Учебно- методическое пособие «Использование фрагментов из аксаковских произведений на уроках географии в школе»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Республиканский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З.Б.Латыпова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доцент, кандидат географических наук, кафедра экологии, географии и природопользования ФГБОУ ВО  БГПУ им. </a:t>
                      </a:r>
                      <a:r>
                        <a:rPr lang="ru-RU" sz="12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Акмуллы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92633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 Запомнить моря России с большой площадью морской акватории».  Используются  приемы мнемотехники для запоминания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Республиканский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Рецензия </a:t>
                      </a:r>
                      <a:r>
                        <a:rPr lang="ru-RU" sz="12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Гильманова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Г. Р. канд. биол. наук, доцент </a:t>
                      </a:r>
                      <a:r>
                        <a:rPr lang="ru-RU" sz="12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кафеды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экологии, географии природопользования БГПУ им. </a:t>
                      </a:r>
                      <a:r>
                        <a:rPr lang="ru-RU" sz="12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Акмуллы</a:t>
                      </a:r>
                      <a:endParaRPr lang="ru-RU" sz="12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41994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Учебное – методическое пособие</a:t>
                      </a:r>
                    </a:p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«Разбор заданий ЕГЭ по географии № 2,3,4,6,7,8,12,13»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Республиканский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Рецензия 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Гильманова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Г. Р. канд. биол. наук, доцент 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кафеды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экологии, географии природопользования БГПУ им. 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Акмуллы</a:t>
                      </a: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0848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Учебное – методическое пособие</a:t>
                      </a:r>
                    </a:p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«Разбор заданий ОГЭ по географии»</a:t>
                      </a:r>
                    </a:p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Районный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 РМО </a:t>
                      </a:r>
                      <a:r>
                        <a:rPr lang="ru-RU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Кушнаренковского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района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</a:tr>
              <a:tr h="858141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Обобщение опыта работы  на Всероссийском конкурсе профессионального мастерства педагогов « Мой лучший урок», по теме « Литературное наследие С.Т. Аксакова в воспитании экологической культуры школьника на уроках географии в школе»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Всероссийский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Сертификат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556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16631"/>
            <a:ext cx="828092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работе использует такой ресурс как викторины и тесты. Например, http://Quizizz.com- позволяет сделать урок  более насыщенным и визуально наполненными. А сайт с большим количеством готовых шаблонов для создания красивых презентаций,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инфографики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плакатов, резюме, буклетов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https://flyvi.io/ru?utm_source=yandex&amp;utm_medium=cp%D0%B0_mk_canva&amp;utm_campaign=82681772&amp;utm_content=13469063789&amp;utm_term=---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autotargeting&amp;yclid=1058484272498212863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–применяется учителем для таких целей: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1.Создание виртуального класса.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Создание логотипов и значков.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Инфографика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Создание слайдов.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Поздравительные открытки.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Создание простых веб-страниц.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уроках географии учитель использует фабрику кроссвордов  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Puzzlecup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что позволяет составлять кроссворды на разные темы и в разных учебных областях. На уроках Ирина Леонидовна использует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Coggle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Popplet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Bubbl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онлайн-сервисы по созданию ментальных карт. Дают возможность составления ментальных карт, планов, схем. Позволяют преобразовывать большие объёмы информации в краткие и ёмкие информационные блоки. Интерактивный урок с записанным видео учитель создает с помощью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Edpuzzle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Задания-тренажеры у учителя  являются не только контролирующими, но и обучающими.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использования ИКТ на уроках повышается мотивация обучения, уровень эмоционального восприятия информации учащимися, формируется умение реализовать разнообразные формы самостоятельной деятельности по обработке информации.</a:t>
            </a:r>
          </a:p>
        </p:txBody>
      </p:sp>
    </p:spTree>
    <p:extLst>
      <p:ext uri="{BB962C8B-B14F-4D97-AF65-F5344CB8AC3E}">
        <p14:creationId xmlns:p14="http://schemas.microsoft.com/office/powerpoint/2010/main" val="96724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355127"/>
              </p:ext>
            </p:extLst>
          </p:nvPr>
        </p:nvGraphicFramePr>
        <p:xfrm>
          <a:off x="683570" y="1189037"/>
          <a:ext cx="8280918" cy="4779094"/>
        </p:xfrm>
        <a:graphic>
          <a:graphicData uri="http://schemas.openxmlformats.org/drawingml/2006/table">
            <a:tbl>
              <a:tblPr firstRow="1" firstCol="1" bandRow="1"/>
              <a:tblGrid>
                <a:gridCol w="525901"/>
                <a:gridCol w="3861228"/>
                <a:gridCol w="1657486"/>
                <a:gridCol w="1003772"/>
                <a:gridCol w="1232531"/>
              </a:tblGrid>
              <a:tr h="2081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 marL="46458" marR="464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Семинары, курсы, конференции</a:t>
                      </a:r>
                    </a:p>
                  </a:txBody>
                  <a:tcPr marL="46458" marR="464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 </a:t>
                      </a:r>
                    </a:p>
                  </a:txBody>
                  <a:tcPr marL="46458" marR="464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</a:p>
                  </a:txBody>
                  <a:tcPr marL="46458" marR="464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Приложение</a:t>
                      </a:r>
                    </a:p>
                  </a:txBody>
                  <a:tcPr marL="46458" marR="464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2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Вебинар « Система географических знаний и умений»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Сертификат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Приложение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8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Всероссийское тестирование «Педэксперт» 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 2 степени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Приложение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42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Курсы повышения квалификации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 Использование возможностей воспитательной деятельности для повышения качества образовательного процесса»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Удостоверение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Приложение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3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Вебинар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«Перспективные цифровые технологии в образовании: ключевые аспекты для современного учителя»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Сертификат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Приложение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3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Курсы повышения квалификации  г. Москва « Эффективные технологии современного образования»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Удостоверение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Приложение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6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Всероссийский семинар «Мультимедийный лонгрид или как создать свой сайт»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Сертификат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Участник 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0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Всероссийская онлайн конференция «Семья и  школа 2.0: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современные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форматы взаимодействия и сотрудничества»	I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Сертификат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Приложение</a:t>
                      </a:r>
                    </a:p>
                  </a:txBody>
                  <a:tcPr marL="46458" marR="464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99591" y="499237"/>
            <a:ext cx="813690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 Непрерывность профессионального развития учителя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6.1 Непрерывность профессионального развития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63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9930303"/>
              </p:ext>
            </p:extLst>
          </p:nvPr>
        </p:nvGraphicFramePr>
        <p:xfrm>
          <a:off x="323528" y="1052734"/>
          <a:ext cx="8528405" cy="53875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056"/>
                <a:gridCol w="5616624"/>
                <a:gridCol w="1322805"/>
                <a:gridCol w="1084920"/>
              </a:tblGrid>
              <a:tr h="3400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 marL="46458" marR="4645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Семинары, курсы, конференции</a:t>
                      </a:r>
                    </a:p>
                  </a:txBody>
                  <a:tcPr marL="46458" marR="4645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 </a:t>
                      </a:r>
                    </a:p>
                  </a:txBody>
                  <a:tcPr marL="46458" marR="4645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</a:p>
                  </a:txBody>
                  <a:tcPr marL="46458" marR="46458" marT="0" marB="0"/>
                </a:tc>
              </a:tr>
              <a:tr h="6309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6458" marR="4645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Якласс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Участие в семинаре « Создание  и проведение конкурсов, олимпиад, пробных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госэкзаменов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обеспечение проектной деятельности в школе на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Якласс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</a:txBody>
                  <a:tcPr marL="46458" marR="4645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Сертификат</a:t>
                      </a:r>
                    </a:p>
                  </a:txBody>
                  <a:tcPr marL="46458" marR="4645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</a:p>
                  </a:txBody>
                  <a:tcPr marL="46458" marR="46458" marT="0" marB="0" anchor="ctr"/>
                </a:tc>
              </a:tr>
              <a:tr h="6309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6458" marR="4645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Вебинар « Система географических знаний и умений»</a:t>
                      </a:r>
                    </a:p>
                  </a:txBody>
                  <a:tcPr marL="46458" marR="4645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Сертификат</a:t>
                      </a:r>
                    </a:p>
                  </a:txBody>
                  <a:tcPr marL="46458" marR="4645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</a:t>
                      </a:r>
                    </a:p>
                  </a:txBody>
                  <a:tcPr marL="46458" marR="46458" marT="0" marB="0" anchor="ctr"/>
                </a:tc>
              </a:tr>
              <a:tr h="6309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6458" marR="4645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Всероссийское тестирование «Педэксперт» </a:t>
                      </a:r>
                    </a:p>
                  </a:txBody>
                  <a:tcPr marL="46458" marR="4645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 2 степени</a:t>
                      </a:r>
                    </a:p>
                  </a:txBody>
                  <a:tcPr marL="46458" marR="4645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46458" marR="46458" marT="0" marB="0" anchor="ctr"/>
                </a:tc>
              </a:tr>
              <a:tr h="6309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6458" marR="4645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Курсы повышения квалификации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 Использование возможностей воспитательной деятельности для повышения качества образовательного процесса»</a:t>
                      </a:r>
                    </a:p>
                  </a:txBody>
                  <a:tcPr marL="46458" marR="4645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Удостоверение</a:t>
                      </a:r>
                    </a:p>
                  </a:txBody>
                  <a:tcPr marL="46458" marR="4645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46458" marR="46458" marT="0" marB="0" anchor="ctr"/>
                </a:tc>
              </a:tr>
              <a:tr h="6309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46458" marR="4645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Вебинар «Перспективные цифровые технологии в образовании: ключевые аспекты для современного учителя»</a:t>
                      </a:r>
                    </a:p>
                  </a:txBody>
                  <a:tcPr marL="46458" marR="4645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Сертификат</a:t>
                      </a:r>
                    </a:p>
                  </a:txBody>
                  <a:tcPr marL="46458" marR="4645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46458" marR="46458" marT="0" marB="0" anchor="ctr"/>
                </a:tc>
              </a:tr>
              <a:tr h="6309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46458" marR="4645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Курсы повышения квалификации  г. Москва « Эффективные технологии современного образования»</a:t>
                      </a:r>
                    </a:p>
                  </a:txBody>
                  <a:tcPr marL="46458" marR="4645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Удостоверение</a:t>
                      </a:r>
                    </a:p>
                  </a:txBody>
                  <a:tcPr marL="46458" marR="4645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46458" marR="46458" marT="0" marB="0" anchor="ctr"/>
                </a:tc>
              </a:tr>
              <a:tr h="6309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46458" marR="464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Всероссийский семинар «Мультимедийный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лонгрид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или как создать свой сайт»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458" marR="4645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Сертификат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458" marR="4645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458" marR="46458" marT="0" marB="0" anchor="ctr"/>
                </a:tc>
              </a:tr>
              <a:tr h="6309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46458" marR="4645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Всероссийская онлайн конференция «Семья и  школа 2.0: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современные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форматы взаимодействия и сотрудничества»	I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458" marR="4645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Сертификат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458" marR="4645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458" marR="46458" marT="0" marB="0" anchor="ctr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23528" y="260420"/>
            <a:ext cx="1097629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 Непрерывность профессионального развития учителя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6.1 Непрерывность профессионального развития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39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006884"/>
              </p:ext>
            </p:extLst>
          </p:nvPr>
        </p:nvGraphicFramePr>
        <p:xfrm>
          <a:off x="179513" y="830245"/>
          <a:ext cx="8856983" cy="58652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7644"/>
                <a:gridCol w="3000747"/>
                <a:gridCol w="1512168"/>
                <a:gridCol w="701853"/>
                <a:gridCol w="1479116"/>
                <a:gridCol w="1635455"/>
              </a:tblGrid>
              <a:tr h="2584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конкурса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участия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участия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Приложение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  <a:tr h="9558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Всероссийский педагогический  конкурс «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ЯКлассный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учитель сентября»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Дистанционно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Грамота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</a:tr>
              <a:tr h="11521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Республиканский слет учителей географии 2021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 Географо- экологическое обоснование территории» Конкурс проектов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Очно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Грамота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</a:tr>
              <a:tr h="1226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Всероссийская научно- методическая конференция « Воспитательный потенциал географического образования»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Дистанционно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Сертификат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</a:tr>
              <a:tr h="10918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Республиканский  конкурс «Женщина- мать нации», НОМИНАЦИЯ «Женщина- педагог»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Финалист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год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Дистанционно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Благодарственное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письмо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</a:tr>
              <a:tr h="8731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Всероссийский конкурс «Мой лучший урок»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Победитель, 1 место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год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очно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Грамота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79513" y="242563"/>
            <a:ext cx="864096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6.2. Результативность участия учителя в профессиональных конкурсах, проводимых в отрасли образования, конкурсах авторских программ, методических материалов по предмету: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39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621926"/>
              </p:ext>
            </p:extLst>
          </p:nvPr>
        </p:nvGraphicFramePr>
        <p:xfrm>
          <a:off x="179514" y="731838"/>
          <a:ext cx="8496943" cy="60362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6195"/>
                <a:gridCol w="2406773"/>
                <a:gridCol w="1889651"/>
                <a:gridCol w="706362"/>
                <a:gridCol w="1418989"/>
                <a:gridCol w="1568973"/>
              </a:tblGrid>
              <a:tr h="9306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Районный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конкурс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 Лучший </a:t>
                      </a:r>
                      <a:r>
                        <a:rPr lang="ru-RU" sz="1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профориентационный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уголок»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место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год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очно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  <a:tr h="7977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Районный конкурс « Лучший Центр профессиональной работы в общеобразовательных учреждениях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место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год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очно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</a:tr>
              <a:tr h="8024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Всероссийский педагогический конкурс « Икт-компетентность педагога в современном образовании»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 </a:t>
                      </a:r>
                      <a:endParaRPr lang="ru-RU" sz="12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победителя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степени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год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Дистанционно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</a:tr>
              <a:tr h="19294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 « Инфоурок»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Благодарность За существенный вклад в методическое обеспечение учебного процесса по преподаваемой дисциплине в рамках крупнейшей онлайн- библиотеки методических разработок для учителей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год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Дистанционно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</a:tr>
              <a:tr h="13156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Русское  географическое общество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Благодарность за участие в проведении Международной просветительской акции «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Географическй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диктант»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2021, 2022, 2023 год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Очно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Благодарственное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письмо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448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630977"/>
              </p:ext>
            </p:extLst>
          </p:nvPr>
        </p:nvGraphicFramePr>
        <p:xfrm>
          <a:off x="107504" y="404664"/>
          <a:ext cx="8568952" cy="58504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4440"/>
                <a:gridCol w="8074512"/>
              </a:tblGrid>
              <a:tr h="9544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№</a:t>
                      </a:r>
                      <a:endParaRPr lang="ru-RU" sz="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456" marR="4745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Награды за успехи в профессиональной деятельности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7456" marR="47456" marT="0" marB="0"/>
                </a:tc>
              </a:tr>
              <a:tr h="1224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456" marR="4745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«Отличник образования РБ», 2015 год;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7456" marR="47456" marT="0" marB="0" anchor="ctr"/>
                </a:tc>
              </a:tr>
              <a:tr h="1224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456" marR="4745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«Почетный работник воспитания и просвещения РФ, 2020 год;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7456" marR="47456" marT="0" marB="0" anchor="ctr"/>
                </a:tc>
              </a:tr>
              <a:tr h="1224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456" marR="4745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«Заслуженный учитель РБ» 2023 год;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7456" marR="47456" marT="0" marB="0" anchor="ctr"/>
                </a:tc>
              </a:tr>
              <a:tr h="1224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456" marR="4745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Медаль «За службу образованию», благотворительный фонд наследия Менделеева, 2024 год.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7456" marR="47456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950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2282389"/>
              </p:ext>
            </p:extLst>
          </p:nvPr>
        </p:nvGraphicFramePr>
        <p:xfrm>
          <a:off x="395536" y="1196751"/>
          <a:ext cx="8352928" cy="4206240"/>
        </p:xfrm>
        <a:graphic>
          <a:graphicData uri="http://schemas.openxmlformats.org/drawingml/2006/table">
            <a:tbl>
              <a:tblPr firstRow="1" firstCol="1" bandRow="1"/>
              <a:tblGrid>
                <a:gridCol w="712354"/>
                <a:gridCol w="993979"/>
                <a:gridCol w="2968866"/>
                <a:gridCol w="3677729"/>
              </a:tblGrid>
              <a:tr h="2633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Год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Уровень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Тема мастер-класса, открытого урока, выступления на семинарах  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2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2021-2022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Муниципальный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Выступление на семинаре РМО  «О современных приемах использования информационных платформ   с целью улучшения качества знаний на уроках географии»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hlinkClick r:id="rId2"/>
                        </a:rPr>
                        <a:t>http://kushmkuroo.my1.ru/news/2021-03-05-784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3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2021-2022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Республиканский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Участие  в  конкурсе « Женщина- мать – нации.» Номинация «Женщина- педагог»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3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2021-2022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Республиканский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Член государственной экзаменационной комиссии  ФГБОУ ВО «БГПУ им. Акмуллы» 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9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2021-2022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Всероссийский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Семинар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Создание и проведение конкурсов, олимпиад, пробных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госэкзаменов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и обеспечение проектной деятельности в школена ЯКЛАСС»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2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2022-2023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Муниципальный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Форум по вопросам профилактики преступности  среди подростков. Выступление « Профилактика безопасности среди детей».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hlinkClick r:id="rId3"/>
                        </a:rPr>
                        <a:t>https://kushnarenkovo.bashkortostan.ru/presscenter/news/494152/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6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2022-2023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Муниципальный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Мастер класс «Готовимся к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Огэ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правильно.  Разбор заданий. Вопросы и рекомендации»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Ссылка на источник  </a:t>
                      </a:r>
                      <a:r>
                        <a:rPr lang="ru-RU" sz="1200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hlinkClick r:id="rId4"/>
                        </a:rPr>
                        <a:t>http://kushmkuroo.my1.ru/news/2023-03-29-893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23529" y="212708"/>
            <a:ext cx="8496943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 charset="0"/>
                <a:cs typeface="Times New Roman" panose="02020603050405020304" pitchFamily="18" charset="0"/>
              </a:rPr>
              <a:t>1.2 Систематическая работа по распространению </a:t>
            </a:r>
            <a:endParaRPr kumimoji="0" lang="ru-RU" alt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 charset="0"/>
                <a:cs typeface="Times New Roman" panose="02020603050405020304" pitchFamily="18" charset="0"/>
              </a:rPr>
              <a:t>собственного  педагогического опыта за последние три года </a:t>
            </a:r>
            <a:endParaRPr kumimoji="0" lang="ru-RU" alt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91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2194123"/>
              </p:ext>
            </p:extLst>
          </p:nvPr>
        </p:nvGraphicFramePr>
        <p:xfrm>
          <a:off x="467545" y="731838"/>
          <a:ext cx="8280919" cy="5829945"/>
        </p:xfrm>
        <a:graphic>
          <a:graphicData uri="http://schemas.openxmlformats.org/drawingml/2006/table">
            <a:tbl>
              <a:tblPr firstRow="1" firstCol="1" bandRow="1"/>
              <a:tblGrid>
                <a:gridCol w="795285"/>
                <a:gridCol w="973822"/>
                <a:gridCol w="2908662"/>
                <a:gridCol w="3603150"/>
              </a:tblGrid>
              <a:tr h="5567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2022-2023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Республиканский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Член государственной экзаменационной комиссии  ФГБОУ ВО «БГПУ им.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Акмуллы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» 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5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2022-2023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Республиканский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Дни карьеры в рамках Молодежного форума: «Образование, наука, карьера» Тема «Профессия учителя географии в современной школе. Возможности и перспективы»  </a:t>
                      </a:r>
                      <a:r>
                        <a:rPr lang="ru-RU" sz="1200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hlinkClick r:id="rId2"/>
                        </a:rPr>
                        <a:t>https://bspu.ru/unit/71/news/18746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19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2023-2024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Муниципальный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Районный семинар учителей географии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Кушнаренковского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района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 Итоги апробации на уроках географии   темы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 Экологическое воспитание. Использование отрывков из произведений С. Т. Аксакова на уроках географии » 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35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2023-2024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Муниципальный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Районный семинар учителей географии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Кушнаренковского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района Тема: « Научно- исследовательская деятельность обучающихся. Организация работы с одарёнными детьми»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2023-2024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Муниципальный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Педагогический марафон « Педагогическая симфония»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67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2023-2024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Республиканский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Обобщение опыта по применению отрывков из произведений С. Т. Аксакова на уроках географии. Республиканское отделение Русского географического общества, Дом – музей им. Аксакова.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67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2023-2024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Республиканский, с участием учителей из ЛНР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Выступление  на семинаре «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Акмуллинский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учителям географии» « Подготовка к ЕГЭ по географии»</a:t>
                      </a:r>
                    </a:p>
                  </a:txBody>
                  <a:tcPr marL="24510" marR="245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09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309938" y="1447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116632"/>
            <a:ext cx="76328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Наличие методических публикаций, отражающих </a:t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собственную методическую систему учителя</a:t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791096"/>
              </p:ext>
            </p:extLst>
          </p:nvPr>
        </p:nvGraphicFramePr>
        <p:xfrm>
          <a:off x="179513" y="762099"/>
          <a:ext cx="8712969" cy="59292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4351"/>
                <a:gridCol w="2906048"/>
                <a:gridCol w="720080"/>
                <a:gridCol w="3384376"/>
                <a:gridCol w="1008114"/>
              </a:tblGrid>
              <a:tr h="4731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№/п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Наименование 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год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Наименование статьи- разработки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Информация об апробации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19" marR="48919" marT="0" marB="0"/>
                </a:tc>
              </a:tr>
              <a:tr h="4731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Фонд 21 века. Всероссийское сетевое издание.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2023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«Разбор заданий ЕГЭ по географии 2023 год № 2,3,4,6,7,8,12,13»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</a:tr>
              <a:tr h="4731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Образовательный портал России «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Инфоурок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2023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Практическая работа «Человек и гидросфера»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</a:tr>
              <a:tr h="4731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Образовательный портал России « Инфоурок»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2023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Методический материал «Готовимся к ЕГЭ по географии»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</a:tr>
              <a:tr h="4731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Образовательный портал России « Инфоурок»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2023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Урок 6 класс Тема :« Озеро»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</a:tr>
              <a:tr h="6339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Образовательный портал России « Инфоурок»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2023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Урок  по географии  Практическая работа 6 класс « Сезонные изменения климата»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</a:tr>
              <a:tr h="4731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Образовательный портал России « Инфоурок»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2023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Урок по географии « Вода в атмосфере» 6 класс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</a:tr>
              <a:tr h="6339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Образовательный портал России « Инфоурок»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Исследовательская работа «Экологическая тропа Серпиевского града Челябинской области»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</a:tr>
              <a:tr h="4731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Образовательный портал России « </a:t>
                      </a:r>
                      <a:r>
                        <a:rPr lang="ru-RU" sz="1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Инфоурок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2023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Презентация семейного туристического маршрута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</a:tr>
              <a:tr h="4731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9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Образовательный портал России « Инфоурок»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Презентация « Башкортостан- родина моя!»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</a:tr>
              <a:tr h="8543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Обобщение</a:t>
                      </a:r>
                      <a:r>
                        <a:rPr lang="ru-RU" sz="10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опыта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Обобщение опыта работы  на Всероссийском конкурсе профессионального мастерства педагогов « Мой лучший урок», по теме « Литературное наследие С.Т. Аксакова в воспитании экологической культуры школьника на уроках географии в школе»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Всероссийский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919" marR="4891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993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114263"/>
              </p:ext>
            </p:extLst>
          </p:nvPr>
        </p:nvGraphicFramePr>
        <p:xfrm>
          <a:off x="251520" y="964706"/>
          <a:ext cx="8208912" cy="563264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61747"/>
                <a:gridCol w="6447165"/>
              </a:tblGrid>
              <a:tr h="256591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ИНФОРМАЦИОННАЯ КАРТА ИННОВАЦИОННОГО ОПЫТА УЧИТЕЛЯ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6468" marR="1646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6591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Сущностные характеристики опыта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6468" marR="1646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26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Тема инновационного педагогического опыта (ИПО)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6468" marR="16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 фрагментов из аксаковских произведений на уроках географии в школе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6468" marR="16468" marT="0" marB="0"/>
                </a:tc>
              </a:tr>
              <a:tr h="28225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Аналитические обоснования изменений (противоречия, новые средства обучения, новые условия образовательной деятельности, новые задачи, цели и др.)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6468" marR="16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 описаний природы из произведений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С.Т.Аксакова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уроках географии способствует духовно- нравственному развитию личности школьника, преодолевшего равнодушное отношение к вопросам охраны природы, побуждает к поиску оптимального решения возникающих проблем в системе « природа-человек- общество»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6468" marR="16468" marT="0" marB="0"/>
                </a:tc>
              </a:tr>
              <a:tr h="12705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3.Предмет инновационного педагогического опыта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6468" marR="16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Гуманизм и милосердие испокон веков были характерной чертой башкирского народа. Работы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С.Т.Аксакова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родившего и выросшего на земле Башкортостана, являются ярким примером правильного отношения к природе.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6468" marR="16468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1520" y="254191"/>
            <a:ext cx="84969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Работа в рамках собственной педагогической мастерской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Тема: « Использование фрагментов из произведений С. Т. Аксакова  на уроках географии»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50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804374"/>
              </p:ext>
            </p:extLst>
          </p:nvPr>
        </p:nvGraphicFramePr>
        <p:xfrm>
          <a:off x="395536" y="404664"/>
          <a:ext cx="8668344" cy="612901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60347"/>
                <a:gridCol w="6807997"/>
              </a:tblGrid>
              <a:tr h="39990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4.Концепция изменений (способы, их преимущества перед аналогами и новизна, ограничения, трудоемкость, риски)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6468" marR="16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Концепция изменений предполагает согласование в рамках образовательной программы школы обучения и  воспитания, имеющих культурную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заданность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развитии духовно – нравственных качеств личности на примере отрывков из произведений С. Т. Аксакова. Что дает возможность превращение процесса образования в ценностно - и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смысло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-определенный образовательный процесс.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Ограничения ИПО определяются тем, что в условиях конкуренции образовательных идей вопрос о преемственности содержания, форм, методов школьного образования как вопрос о расширении сферы самостоятельности учащихся: от учебной самостоятельности к свободному и ответственному жизненному самоопределению, может решаться только на основе консолидации педагогического сообщества вокруг инновационной идеи.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Трудоемкость ИПО связана с проектированием содержания, форм и способов организации образовательного процесса в рамках конкретных образовательных ступеней как факторов развития личности, способной к стремительному, гибкому изменению способов своей жизнедеятельности.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Внутренние вызовы и угрозы связаны с функционированием и развитием образования как целостной системы. Среди них можно выделить в первую очередь такие:  снижение качества обучения; разрыв поколений в педагогической и научной деятельности;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6468" marR="16468" marT="0" marB="0"/>
                </a:tc>
              </a:tr>
              <a:tr h="21299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5.Условия реализации изменений (включая личностно-профессиональные качества педагога и достигнутый им уровень профессионализма)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6468" marR="16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Накопленный арсенал форм, приёмов и методов для развития духовно- нравственного развития личности. Наличие материальных и программно-методических ресурсов. Использование гуманного подхода при организации учебно-воспитательного процесса. Активизацию учебно-познавательной деятельности с учётом дифференциации и индивидуализации личностного подхода.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ситуаций успеха и сотрудничества на уроках.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6468" marR="164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013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959174"/>
              </p:ext>
            </p:extLst>
          </p:nvPr>
        </p:nvGraphicFramePr>
        <p:xfrm>
          <a:off x="395536" y="278211"/>
          <a:ext cx="8596336" cy="648004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28192"/>
                <a:gridCol w="6868144"/>
              </a:tblGrid>
              <a:tr h="11729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5.Результат изменений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6468" marR="16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Краеведческий подход в обучении способствует реализации основных дидактических принципов современной педагогики от близкого – к далекому, от известного- к неизвестному, от простого – к сложному. Широкое привлечение краеведческого материала обеспечивает тесную связь школьного обучения с жизнью, развивает самостоятельность, укрепляет их интерес к познанию окружающего мира, способствует активному формированию сознательного и действенного отношения к явлениям окружающей жизни.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6468" marR="16468" marT="0" marB="0"/>
                </a:tc>
              </a:tr>
              <a:tr h="2836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Публикации о представленном инновационном педагогическом опыте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6468" marR="16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 Использование фрагментов из аксаковских произведений на уроках географии в школе» Р. З. Хизбуллина, И. Л. Салытова, Э.В. Бакиева Э. В. Учебно- методическое пособие Уфа- 2023 год Рецензия З. Б. Латыпова, доцент, кандидат географических наук, кафедра экологии, географии и природопользования ФГБОУ во « БГПУим. Акмуллы»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Обобщение опыта работы на Всероссийском конкурсе профессионального мастерства педагогов « Мой лучший урок», по теме « Литературное наследие С.Т. Аксакова в воспитании экологической культуры школьника на уроках географии в школе», в рамках собственной педагогической мастерской.  Март 2024 год, публикация « Вестник образования» март 2024 год;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Урок – практикум по картографическому изучению туристско-рекреационного потенциала своего края на примере историко-культурных объектов Уфы, связанных с именем С.Т. Аксакова», на сайте инфоурок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Обобщение опыта по применению отрывков из произведений С. Т. Аксакова на уроках географии  на методическом семинаре для учителей географии в рамках Регионального лектория Русского географического общества в городе Уфе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6468" marR="16468" marT="0" marB="0"/>
                </a:tc>
              </a:tr>
              <a:tr h="1472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7.Значение инновационного опыта для  развития системы образования (краткое содержание опыта, суть опыта и его значимость для развития региональной системы образования) 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6468" marR="16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 по географии построена на краеведческой основе. Основные задачи этого учебного предмета направлены на формирование у учащихся основ правильного диалектико- материалистического мировоззрения об окружающем мире, на получение элементарных знаний о природе и труде человека в разных природных зонах, на усвоение основных законов по использованию и охране природы. Успешно решить эти задачи возможно только на основе тесного соединения обучения с жизнью, а для этого необходимы частое и систематическое общение детей с природой, наблюдая за жизнью и трудом людей путем планомерных экскурсий в природу или виртуальных экскурсий, с помощью произведений С. Т. Аксакова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6468" marR="164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508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1016</TotalTime>
  <Words>5266</Words>
  <Application>Microsoft Office PowerPoint</Application>
  <PresentationFormat>Экран (4:3)</PresentationFormat>
  <Paragraphs>991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Ирина</cp:lastModifiedBy>
  <cp:revision>114</cp:revision>
  <dcterms:created xsi:type="dcterms:W3CDTF">2024-02-04T10:37:55Z</dcterms:created>
  <dcterms:modified xsi:type="dcterms:W3CDTF">2024-05-13T15:43:53Z</dcterms:modified>
</cp:coreProperties>
</file>